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2" r:id="rId7"/>
    <p:sldId id="263" r:id="rId8"/>
    <p:sldId id="264" r:id="rId9"/>
    <p:sldId id="265" r:id="rId10"/>
    <p:sldId id="266" r:id="rId11"/>
    <p:sldId id="268" r:id="rId12"/>
    <p:sldId id="267" r:id="rId13"/>
    <p:sldId id="269"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97"/>
    <p:restoredTop sz="95878"/>
  </p:normalViewPr>
  <p:slideViewPr>
    <p:cSldViewPr snapToGrid="0" snapToObjects="1">
      <p:cViewPr>
        <p:scale>
          <a:sx n="95" d="100"/>
          <a:sy n="95" d="100"/>
        </p:scale>
        <p:origin x="-120" y="8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MX"/>
              <a:t>Haz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6/7/21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MX"/>
              <a:t>Haz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MX"/>
              <a:t>Haz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6/7/21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MX"/>
              <a:t>Haz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6/7/21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MX"/>
              <a:t>Haz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6/7/21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MX"/>
              <a:t>Haz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6/7/21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MX"/>
              <a:t>Haz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6/7/21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MX"/>
              <a:t>Haz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MX"/>
              <a:t>Haz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MX"/>
              <a:t>Haz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MX"/>
              <a:t>Haz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6/7/21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Content Placeholder 2"/>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48A87A34-81AB-432B-8DAE-1953F412C126}" type="datetimeFigureOut">
              <a:rPr lang="en-US" dirty="0"/>
              <a:t>6/7/21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MX"/>
              <a:t>Haz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6/7/21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6/7/21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6/7/21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MX"/>
              <a:t>Haz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6/7/21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MX"/>
              <a:t>Haz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MX"/>
              <a:t>Haz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6/7/21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6/7/21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89E476-4096-9C4B-9765-9A8D2DE1D93B}"/>
              </a:ext>
            </a:extLst>
          </p:cNvPr>
          <p:cNvSpPr>
            <a:spLocks noGrp="1"/>
          </p:cNvSpPr>
          <p:nvPr>
            <p:ph type="ctrTitle"/>
          </p:nvPr>
        </p:nvSpPr>
        <p:spPr/>
        <p:txBody>
          <a:bodyPr/>
          <a:lstStyle/>
          <a:p>
            <a:r>
              <a:rPr lang="es-CO"/>
              <a:t>Sistema de administración de parqueaderos</a:t>
            </a:r>
            <a:endParaRPr lang="es-CO" dirty="0"/>
          </a:p>
        </p:txBody>
      </p:sp>
      <p:sp>
        <p:nvSpPr>
          <p:cNvPr id="3" name="Subtítulo 2">
            <a:extLst>
              <a:ext uri="{FF2B5EF4-FFF2-40B4-BE49-F238E27FC236}">
                <a16:creationId xmlns:a16="http://schemas.microsoft.com/office/drawing/2014/main" id="{205BEF1F-2B5D-2840-B2E7-6E90230B66EE}"/>
              </a:ext>
            </a:extLst>
          </p:cNvPr>
          <p:cNvSpPr>
            <a:spLocks noGrp="1"/>
          </p:cNvSpPr>
          <p:nvPr>
            <p:ph type="subTitle" idx="1"/>
          </p:nvPr>
        </p:nvSpPr>
        <p:spPr/>
        <p:txBody>
          <a:bodyPr/>
          <a:lstStyle/>
          <a:p>
            <a:r>
              <a:rPr lang="es-CO"/>
              <a:t>Juan José Martínez DE LA PORTILLA</a:t>
            </a:r>
            <a:endParaRPr lang="es-CO" dirty="0"/>
          </a:p>
        </p:txBody>
      </p:sp>
      <p:pic>
        <p:nvPicPr>
          <p:cNvPr id="1030" name="Picture 6">
            <a:extLst>
              <a:ext uri="{FF2B5EF4-FFF2-40B4-BE49-F238E27FC236}">
                <a16:creationId xmlns:a16="http://schemas.microsoft.com/office/drawing/2014/main" id="{A992196E-6181-8B47-9943-50436BF1D3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5077" y="2659063"/>
            <a:ext cx="5093436" cy="286792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ucati Panigale V4 R | Pura Adrenalina Racing">
            <a:extLst>
              <a:ext uri="{FF2B5EF4-FFF2-40B4-BE49-F238E27FC236}">
                <a16:creationId xmlns:a16="http://schemas.microsoft.com/office/drawing/2014/main" id="{D3559EE1-396E-9146-8903-98DB67CE62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777" y="3429000"/>
            <a:ext cx="5169536" cy="3200400"/>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pic>
        <p:nvPicPr>
          <p:cNvPr id="1038" name="Picture 14" descr="Enfoque Científico de Planeación | Pontificia Universidad Javeriana, Cali">
            <a:extLst>
              <a:ext uri="{FF2B5EF4-FFF2-40B4-BE49-F238E27FC236}">
                <a16:creationId xmlns:a16="http://schemas.microsoft.com/office/drawing/2014/main" id="{8CD71F21-7A3B-5C42-8A2F-34F72112699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534869" y="4205268"/>
            <a:ext cx="2671763" cy="901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179004"/>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8A3051-9D9C-CF4E-88AC-48A0AD5FFC8F}"/>
              </a:ext>
            </a:extLst>
          </p:cNvPr>
          <p:cNvSpPr>
            <a:spLocks noGrp="1"/>
          </p:cNvSpPr>
          <p:nvPr>
            <p:ph type="title"/>
          </p:nvPr>
        </p:nvSpPr>
        <p:spPr>
          <a:xfrm>
            <a:off x="1141413" y="146849"/>
            <a:ext cx="9905998" cy="1478570"/>
          </a:xfrm>
        </p:spPr>
        <p:txBody>
          <a:bodyPr/>
          <a:lstStyle/>
          <a:p>
            <a:pPr algn="ctr"/>
            <a:r>
              <a:rPr lang="es-CO" dirty="0"/>
              <a:t>2. ingresar vehículo</a:t>
            </a:r>
          </a:p>
        </p:txBody>
      </p:sp>
      <p:sp>
        <p:nvSpPr>
          <p:cNvPr id="3" name="Marcador de contenido 2">
            <a:extLst>
              <a:ext uri="{FF2B5EF4-FFF2-40B4-BE49-F238E27FC236}">
                <a16:creationId xmlns:a16="http://schemas.microsoft.com/office/drawing/2014/main" id="{E1B1F2E7-68F7-5A4E-AE81-A204BDC935CB}"/>
              </a:ext>
            </a:extLst>
          </p:cNvPr>
          <p:cNvSpPr>
            <a:spLocks noGrp="1"/>
          </p:cNvSpPr>
          <p:nvPr>
            <p:ph idx="1"/>
          </p:nvPr>
        </p:nvSpPr>
        <p:spPr>
          <a:xfrm>
            <a:off x="1141412" y="1300408"/>
            <a:ext cx="9905999" cy="3541714"/>
          </a:xfrm>
        </p:spPr>
        <p:txBody>
          <a:bodyPr/>
          <a:lstStyle/>
          <a:p>
            <a:pPr marL="0" indent="0">
              <a:buNone/>
            </a:pPr>
            <a:r>
              <a:rPr lang="es-CO" dirty="0"/>
              <a:t>Cuando un usuario desea ingresar un vehículo al parqueadero, se le debe pedir la placa, si no registrada, el sistema solicita ingresar el tipo de vehículo del usuario, y este usuario será categorizado como “Visitante”, el cual tendrá un plan de pago “diario”.</a:t>
            </a:r>
            <a:br>
              <a:rPr lang="es-CO" dirty="0"/>
            </a:br>
            <a:endParaRPr lang="es-CO" dirty="0"/>
          </a:p>
          <a:p>
            <a:pPr marL="0" indent="0">
              <a:buNone/>
            </a:pPr>
            <a:endParaRPr lang="es-CO" dirty="0"/>
          </a:p>
        </p:txBody>
      </p:sp>
      <p:sp>
        <p:nvSpPr>
          <p:cNvPr id="7" name="CuadroTexto 6">
            <a:extLst>
              <a:ext uri="{FF2B5EF4-FFF2-40B4-BE49-F238E27FC236}">
                <a16:creationId xmlns:a16="http://schemas.microsoft.com/office/drawing/2014/main" id="{E62E1C90-D49E-1040-B770-5115257CF0B0}"/>
              </a:ext>
            </a:extLst>
          </p:cNvPr>
          <p:cNvSpPr txBox="1"/>
          <p:nvPr/>
        </p:nvSpPr>
        <p:spPr>
          <a:xfrm>
            <a:off x="8737691" y="5570403"/>
            <a:ext cx="2939959" cy="369332"/>
          </a:xfrm>
          <a:prstGeom prst="rect">
            <a:avLst/>
          </a:prstGeom>
          <a:noFill/>
        </p:spPr>
        <p:txBody>
          <a:bodyPr wrap="square" rtlCol="0">
            <a:spAutoFit/>
          </a:bodyPr>
          <a:lstStyle/>
          <a:p>
            <a:pPr marL="285750" indent="-285750">
              <a:buFont typeface="Arial" panose="020B0604020202020204" pitchFamily="34" charset="0"/>
              <a:buChar char="•"/>
            </a:pPr>
            <a:r>
              <a:rPr lang="es-CO" dirty="0"/>
              <a:t>Usuario no registrado</a:t>
            </a:r>
          </a:p>
        </p:txBody>
      </p:sp>
      <p:pic>
        <p:nvPicPr>
          <p:cNvPr id="6" name="Imagen 5">
            <a:extLst>
              <a:ext uri="{FF2B5EF4-FFF2-40B4-BE49-F238E27FC236}">
                <a16:creationId xmlns:a16="http://schemas.microsoft.com/office/drawing/2014/main" id="{C85A445A-6FB1-B34C-902B-CABDA566B060}"/>
              </a:ext>
            </a:extLst>
          </p:cNvPr>
          <p:cNvPicPr>
            <a:picLocks noChangeAspect="1"/>
          </p:cNvPicPr>
          <p:nvPr/>
        </p:nvPicPr>
        <p:blipFill>
          <a:blip r:embed="rId2"/>
          <a:stretch>
            <a:fillRect/>
          </a:stretch>
        </p:blipFill>
        <p:spPr>
          <a:xfrm>
            <a:off x="4401682" y="2686536"/>
            <a:ext cx="3785055" cy="4155836"/>
          </a:xfrm>
          <a:prstGeom prst="rect">
            <a:avLst/>
          </a:prstGeom>
        </p:spPr>
      </p:pic>
    </p:spTree>
    <p:extLst>
      <p:ext uri="{BB962C8B-B14F-4D97-AF65-F5344CB8AC3E}">
        <p14:creationId xmlns:p14="http://schemas.microsoft.com/office/powerpoint/2010/main" val="304116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8A3051-9D9C-CF4E-88AC-48A0AD5FFC8F}"/>
              </a:ext>
            </a:extLst>
          </p:cNvPr>
          <p:cNvSpPr>
            <a:spLocks noGrp="1"/>
          </p:cNvSpPr>
          <p:nvPr>
            <p:ph type="title"/>
          </p:nvPr>
        </p:nvSpPr>
        <p:spPr>
          <a:xfrm>
            <a:off x="1141413" y="146849"/>
            <a:ext cx="9905998" cy="1478570"/>
          </a:xfrm>
        </p:spPr>
        <p:txBody>
          <a:bodyPr/>
          <a:lstStyle/>
          <a:p>
            <a:pPr algn="ctr"/>
            <a:r>
              <a:rPr lang="es-CO" dirty="0"/>
              <a:t>2. ingresar vehículo</a:t>
            </a:r>
          </a:p>
        </p:txBody>
      </p:sp>
      <p:sp>
        <p:nvSpPr>
          <p:cNvPr id="3" name="Marcador de contenido 2">
            <a:extLst>
              <a:ext uri="{FF2B5EF4-FFF2-40B4-BE49-F238E27FC236}">
                <a16:creationId xmlns:a16="http://schemas.microsoft.com/office/drawing/2014/main" id="{E1B1F2E7-68F7-5A4E-AE81-A204BDC935CB}"/>
              </a:ext>
            </a:extLst>
          </p:cNvPr>
          <p:cNvSpPr>
            <a:spLocks noGrp="1"/>
          </p:cNvSpPr>
          <p:nvPr>
            <p:ph idx="1"/>
          </p:nvPr>
        </p:nvSpPr>
        <p:spPr>
          <a:xfrm>
            <a:off x="1141412" y="1300408"/>
            <a:ext cx="9905999" cy="3541714"/>
          </a:xfrm>
        </p:spPr>
        <p:txBody>
          <a:bodyPr/>
          <a:lstStyle/>
          <a:p>
            <a:pPr marL="0" indent="0">
              <a:buNone/>
            </a:pPr>
            <a:r>
              <a:rPr lang="es-CO" dirty="0"/>
              <a:t>Selección de la ubicación del estacionamiento disponible por estar vacío y válido para su tipo de vehículo</a:t>
            </a:r>
          </a:p>
          <a:p>
            <a:pPr marL="0" indent="0">
              <a:buNone/>
            </a:pPr>
            <a:endParaRPr lang="es-CO" dirty="0"/>
          </a:p>
        </p:txBody>
      </p:sp>
      <p:pic>
        <p:nvPicPr>
          <p:cNvPr id="5" name="Imagen 4">
            <a:extLst>
              <a:ext uri="{FF2B5EF4-FFF2-40B4-BE49-F238E27FC236}">
                <a16:creationId xmlns:a16="http://schemas.microsoft.com/office/drawing/2014/main" id="{F84D539D-4FB8-7646-9178-0D29A859E27C}"/>
              </a:ext>
            </a:extLst>
          </p:cNvPr>
          <p:cNvPicPr>
            <a:picLocks noChangeAspect="1"/>
          </p:cNvPicPr>
          <p:nvPr/>
        </p:nvPicPr>
        <p:blipFill>
          <a:blip r:embed="rId2"/>
          <a:stretch>
            <a:fillRect/>
          </a:stretch>
        </p:blipFill>
        <p:spPr>
          <a:xfrm>
            <a:off x="3082130" y="2524890"/>
            <a:ext cx="6027739" cy="3944214"/>
          </a:xfrm>
          <a:prstGeom prst="rect">
            <a:avLst/>
          </a:prstGeom>
        </p:spPr>
      </p:pic>
    </p:spTree>
    <p:extLst>
      <p:ext uri="{BB962C8B-B14F-4D97-AF65-F5344CB8AC3E}">
        <p14:creationId xmlns:p14="http://schemas.microsoft.com/office/powerpoint/2010/main" val="2403387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8A3051-9D9C-CF4E-88AC-48A0AD5FFC8F}"/>
              </a:ext>
            </a:extLst>
          </p:cNvPr>
          <p:cNvSpPr>
            <a:spLocks noGrp="1"/>
          </p:cNvSpPr>
          <p:nvPr>
            <p:ph type="title"/>
          </p:nvPr>
        </p:nvSpPr>
        <p:spPr/>
        <p:txBody>
          <a:bodyPr/>
          <a:lstStyle/>
          <a:p>
            <a:pPr algn="ctr"/>
            <a:r>
              <a:rPr lang="es-CO" dirty="0"/>
              <a:t>Tarifas de plan de pago diario</a:t>
            </a:r>
          </a:p>
        </p:txBody>
      </p:sp>
      <p:sp>
        <p:nvSpPr>
          <p:cNvPr id="3" name="Marcador de contenido 2">
            <a:extLst>
              <a:ext uri="{FF2B5EF4-FFF2-40B4-BE49-F238E27FC236}">
                <a16:creationId xmlns:a16="http://schemas.microsoft.com/office/drawing/2014/main" id="{E1B1F2E7-68F7-5A4E-AE81-A204BDC935CB}"/>
              </a:ext>
            </a:extLst>
          </p:cNvPr>
          <p:cNvSpPr>
            <a:spLocks noGrp="1"/>
          </p:cNvSpPr>
          <p:nvPr>
            <p:ph idx="1"/>
          </p:nvPr>
        </p:nvSpPr>
        <p:spPr>
          <a:xfrm>
            <a:off x="1141412" y="2097088"/>
            <a:ext cx="9905999" cy="3541714"/>
          </a:xfrm>
        </p:spPr>
        <p:txBody>
          <a:bodyPr/>
          <a:lstStyle/>
          <a:p>
            <a:pPr marL="0" indent="0">
              <a:buNone/>
            </a:pPr>
            <a:r>
              <a:rPr lang="es-CO" dirty="0"/>
              <a:t>Si el usuario tiene plan de pago diario, entonces aplica el cobro por minuto respectivo según el tipo de usuario: </a:t>
            </a:r>
          </a:p>
          <a:p>
            <a:r>
              <a:rPr lang="es-CO" dirty="0"/>
              <a:t>Para estudiantes, el costo de la hora o fracción es de $1.000</a:t>
            </a:r>
          </a:p>
          <a:p>
            <a:r>
              <a:rPr lang="es-CO" dirty="0"/>
              <a:t>Para profesores, el costo de la hora o fracción es de $2.000</a:t>
            </a:r>
          </a:p>
          <a:p>
            <a:r>
              <a:rPr lang="es-CO" dirty="0"/>
              <a:t>Para personal administrativo, el costo de la hora o fracción es de $1.500</a:t>
            </a:r>
          </a:p>
          <a:p>
            <a:r>
              <a:rPr lang="es-CO" dirty="0"/>
              <a:t>Para visitantes, el costo de la hora o fracción es de $3.000 </a:t>
            </a:r>
          </a:p>
          <a:p>
            <a:pPr marL="0" indent="0">
              <a:buNone/>
            </a:pPr>
            <a:endParaRPr lang="es-CO" dirty="0"/>
          </a:p>
        </p:txBody>
      </p:sp>
    </p:spTree>
    <p:extLst>
      <p:ext uri="{BB962C8B-B14F-4D97-AF65-F5344CB8AC3E}">
        <p14:creationId xmlns:p14="http://schemas.microsoft.com/office/powerpoint/2010/main" val="191526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8A3051-9D9C-CF4E-88AC-48A0AD5FFC8F}"/>
              </a:ext>
            </a:extLst>
          </p:cNvPr>
          <p:cNvSpPr>
            <a:spLocks noGrp="1"/>
          </p:cNvSpPr>
          <p:nvPr>
            <p:ph type="title"/>
          </p:nvPr>
        </p:nvSpPr>
        <p:spPr/>
        <p:txBody>
          <a:bodyPr/>
          <a:lstStyle/>
          <a:p>
            <a:pPr algn="ctr"/>
            <a:r>
              <a:rPr lang="es-CO" dirty="0"/>
              <a:t>3. Retirar vehículo</a:t>
            </a:r>
          </a:p>
        </p:txBody>
      </p:sp>
      <p:sp>
        <p:nvSpPr>
          <p:cNvPr id="3" name="Marcador de contenido 2">
            <a:extLst>
              <a:ext uri="{FF2B5EF4-FFF2-40B4-BE49-F238E27FC236}">
                <a16:creationId xmlns:a16="http://schemas.microsoft.com/office/drawing/2014/main" id="{E1B1F2E7-68F7-5A4E-AE81-A204BDC935CB}"/>
              </a:ext>
            </a:extLst>
          </p:cNvPr>
          <p:cNvSpPr>
            <a:spLocks noGrp="1"/>
          </p:cNvSpPr>
          <p:nvPr>
            <p:ph idx="1"/>
          </p:nvPr>
        </p:nvSpPr>
        <p:spPr>
          <a:xfrm>
            <a:off x="1141412" y="1892299"/>
            <a:ext cx="9905999" cy="3541714"/>
          </a:xfrm>
        </p:spPr>
        <p:txBody>
          <a:bodyPr/>
          <a:lstStyle/>
          <a:p>
            <a:r>
              <a:rPr lang="es-CO" dirty="0"/>
              <a:t>Cuando un propietario va a retirar su vehículo del parqueadero se le debe solicitar la placa del vehículo que se va a retirar y el número de horas que ha permanecido en el parqueadero</a:t>
            </a:r>
          </a:p>
        </p:txBody>
      </p:sp>
      <p:pic>
        <p:nvPicPr>
          <p:cNvPr id="5" name="Imagen 4">
            <a:extLst>
              <a:ext uri="{FF2B5EF4-FFF2-40B4-BE49-F238E27FC236}">
                <a16:creationId xmlns:a16="http://schemas.microsoft.com/office/drawing/2014/main" id="{90EE90A1-7CE1-434A-B810-C06AB19B1154}"/>
              </a:ext>
            </a:extLst>
          </p:cNvPr>
          <p:cNvPicPr>
            <a:picLocks noChangeAspect="1"/>
          </p:cNvPicPr>
          <p:nvPr/>
        </p:nvPicPr>
        <p:blipFill>
          <a:blip r:embed="rId2"/>
          <a:stretch>
            <a:fillRect/>
          </a:stretch>
        </p:blipFill>
        <p:spPr>
          <a:xfrm>
            <a:off x="2751183" y="3681760"/>
            <a:ext cx="6689633" cy="2422805"/>
          </a:xfrm>
          <a:prstGeom prst="rect">
            <a:avLst/>
          </a:prstGeom>
        </p:spPr>
      </p:pic>
    </p:spTree>
    <p:extLst>
      <p:ext uri="{BB962C8B-B14F-4D97-AF65-F5344CB8AC3E}">
        <p14:creationId xmlns:p14="http://schemas.microsoft.com/office/powerpoint/2010/main" val="706823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8A3051-9D9C-CF4E-88AC-48A0AD5FFC8F}"/>
              </a:ext>
            </a:extLst>
          </p:cNvPr>
          <p:cNvSpPr>
            <a:spLocks noGrp="1"/>
          </p:cNvSpPr>
          <p:nvPr>
            <p:ph type="title"/>
          </p:nvPr>
        </p:nvSpPr>
        <p:spPr/>
        <p:txBody>
          <a:bodyPr/>
          <a:lstStyle/>
          <a:p>
            <a:pPr algn="ctr"/>
            <a:r>
              <a:rPr lang="es-CO" dirty="0"/>
              <a:t>4. Generar reportes</a:t>
            </a:r>
          </a:p>
        </p:txBody>
      </p:sp>
      <p:sp>
        <p:nvSpPr>
          <p:cNvPr id="3" name="Marcador de contenido 2">
            <a:extLst>
              <a:ext uri="{FF2B5EF4-FFF2-40B4-BE49-F238E27FC236}">
                <a16:creationId xmlns:a16="http://schemas.microsoft.com/office/drawing/2014/main" id="{E1B1F2E7-68F7-5A4E-AE81-A204BDC935CB}"/>
              </a:ext>
            </a:extLst>
          </p:cNvPr>
          <p:cNvSpPr>
            <a:spLocks noGrp="1"/>
          </p:cNvSpPr>
          <p:nvPr>
            <p:ph idx="1"/>
          </p:nvPr>
        </p:nvSpPr>
        <p:spPr>
          <a:xfrm>
            <a:off x="1141412" y="1892299"/>
            <a:ext cx="9905999" cy="3541714"/>
          </a:xfrm>
        </p:spPr>
        <p:txBody>
          <a:bodyPr/>
          <a:lstStyle/>
          <a:p>
            <a:pPr marL="0" indent="0">
              <a:buNone/>
            </a:pPr>
            <a:r>
              <a:rPr lang="es-CO" dirty="0"/>
              <a:t>El programa debe poder generar un conjunto de estadísticas que serán usadas por la Oficina de Servicios Generales de la Universidad. Cada uno de los reportes se debe generar en un archivo de texto tipo “</a:t>
            </a:r>
            <a:r>
              <a:rPr lang="es-CO" dirty="0" err="1"/>
              <a:t>txt</a:t>
            </a:r>
            <a:r>
              <a:rPr lang="es-CO" dirty="0"/>
              <a:t>”.</a:t>
            </a:r>
          </a:p>
        </p:txBody>
      </p:sp>
      <p:pic>
        <p:nvPicPr>
          <p:cNvPr id="10" name="Imagen 9">
            <a:extLst>
              <a:ext uri="{FF2B5EF4-FFF2-40B4-BE49-F238E27FC236}">
                <a16:creationId xmlns:a16="http://schemas.microsoft.com/office/drawing/2014/main" id="{AA926E73-4AD3-B748-94EE-C910D60B6C18}"/>
              </a:ext>
            </a:extLst>
          </p:cNvPr>
          <p:cNvPicPr>
            <a:picLocks noChangeAspect="1"/>
          </p:cNvPicPr>
          <p:nvPr/>
        </p:nvPicPr>
        <p:blipFill>
          <a:blip r:embed="rId2"/>
          <a:stretch>
            <a:fillRect/>
          </a:stretch>
        </p:blipFill>
        <p:spPr>
          <a:xfrm>
            <a:off x="457200" y="3429000"/>
            <a:ext cx="5849471" cy="1012409"/>
          </a:xfrm>
          <a:prstGeom prst="rect">
            <a:avLst/>
          </a:prstGeom>
        </p:spPr>
      </p:pic>
      <p:pic>
        <p:nvPicPr>
          <p:cNvPr id="12" name="Imagen 11">
            <a:extLst>
              <a:ext uri="{FF2B5EF4-FFF2-40B4-BE49-F238E27FC236}">
                <a16:creationId xmlns:a16="http://schemas.microsoft.com/office/drawing/2014/main" id="{12135633-C5F4-4247-BAE4-937825726508}"/>
              </a:ext>
            </a:extLst>
          </p:cNvPr>
          <p:cNvPicPr>
            <a:picLocks noChangeAspect="1"/>
          </p:cNvPicPr>
          <p:nvPr/>
        </p:nvPicPr>
        <p:blipFill>
          <a:blip r:embed="rId3"/>
          <a:stretch>
            <a:fillRect/>
          </a:stretch>
        </p:blipFill>
        <p:spPr>
          <a:xfrm>
            <a:off x="6661334" y="3429000"/>
            <a:ext cx="3504642" cy="3207638"/>
          </a:xfrm>
          <a:prstGeom prst="rect">
            <a:avLst/>
          </a:prstGeom>
        </p:spPr>
      </p:pic>
    </p:spTree>
    <p:extLst>
      <p:ext uri="{BB962C8B-B14F-4D97-AF65-F5344CB8AC3E}">
        <p14:creationId xmlns:p14="http://schemas.microsoft.com/office/powerpoint/2010/main" val="52923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2056" name="Group 74">
            <a:extLst>
              <a:ext uri="{FF2B5EF4-FFF2-40B4-BE49-F238E27FC236}">
                <a16:creationId xmlns:a16="http://schemas.microsoft.com/office/drawing/2014/main" id="{A0B38558-5389-4817-936F-FD62560C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6" name="Rectangle 75">
              <a:extLst>
                <a:ext uri="{FF2B5EF4-FFF2-40B4-BE49-F238E27FC236}">
                  <a16:creationId xmlns:a16="http://schemas.microsoft.com/office/drawing/2014/main" id="{CCB252B9-42EF-4414-AA22-2A95C1819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7"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2054" name="Picture 6" descr="1,027 Líneas Amarillas Del Estacionamiento Fotos - Libres de Derechos y  Gratuitas de Dreamstime">
            <a:extLst>
              <a:ext uri="{FF2B5EF4-FFF2-40B4-BE49-F238E27FC236}">
                <a16:creationId xmlns:a16="http://schemas.microsoft.com/office/drawing/2014/main" id="{DD830B0B-ABF1-F04C-9C3B-000FC88C78AD}"/>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b="15389"/>
          <a:stretch/>
        </p:blipFill>
        <p:spPr bwMode="auto">
          <a:xfrm>
            <a:off x="3611" y="10"/>
            <a:ext cx="12188389"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2058" name="Group 78">
            <a:extLst>
              <a:ext uri="{FF2B5EF4-FFF2-40B4-BE49-F238E27FC236}">
                <a16:creationId xmlns:a16="http://schemas.microsoft.com/office/drawing/2014/main" id="{15502586-682B-4EDF-9515-674BB4E1CD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80" name="Round Diagonal Corner Rectangle 7">
              <a:extLst>
                <a:ext uri="{FF2B5EF4-FFF2-40B4-BE49-F238E27FC236}">
                  <a16:creationId xmlns:a16="http://schemas.microsoft.com/office/drawing/2014/main" id="{C4491F87-B86B-413A-ACCD-56525E533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04A25545-7FDA-465A-8546-9D927F8286F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01"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102"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103"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04"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82" name="Group 81">
              <a:extLst>
                <a:ext uri="{FF2B5EF4-FFF2-40B4-BE49-F238E27FC236}">
                  <a16:creationId xmlns:a16="http://schemas.microsoft.com/office/drawing/2014/main" id="{4C374541-D033-4B72-A232-5461EEAD4D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95"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96"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97"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98"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99"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00"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grpSp>
          <p:nvGrpSpPr>
            <p:cNvPr id="83" name="Group 82">
              <a:extLst>
                <a:ext uri="{FF2B5EF4-FFF2-40B4-BE49-F238E27FC236}">
                  <a16:creationId xmlns:a16="http://schemas.microsoft.com/office/drawing/2014/main" id="{DEAF6153-6BF6-448C-81C1-2817B0F780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91"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92"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93"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94"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84" name="Group 83">
              <a:extLst>
                <a:ext uri="{FF2B5EF4-FFF2-40B4-BE49-F238E27FC236}">
                  <a16:creationId xmlns:a16="http://schemas.microsoft.com/office/drawing/2014/main" id="{BC21AED9-0CB5-426C-A1C4-6EEB548050D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85"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86"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87"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88"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89"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90"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sp>
        <p:nvSpPr>
          <p:cNvPr id="2" name="Título 1">
            <a:extLst>
              <a:ext uri="{FF2B5EF4-FFF2-40B4-BE49-F238E27FC236}">
                <a16:creationId xmlns:a16="http://schemas.microsoft.com/office/drawing/2014/main" id="{CE832EF3-5E2E-174F-8AC3-2E842A5B911C}"/>
              </a:ext>
            </a:extLst>
          </p:cNvPr>
          <p:cNvSpPr>
            <a:spLocks noGrp="1"/>
          </p:cNvSpPr>
          <p:nvPr>
            <p:ph type="title"/>
          </p:nvPr>
        </p:nvSpPr>
        <p:spPr>
          <a:xfrm>
            <a:off x="1143001" y="1007533"/>
            <a:ext cx="9905998" cy="1092200"/>
          </a:xfrm>
        </p:spPr>
        <p:txBody>
          <a:bodyPr>
            <a:normAutofit/>
          </a:bodyPr>
          <a:lstStyle/>
          <a:p>
            <a:pPr algn="ctr"/>
            <a:r>
              <a:rPr lang="es-CO" dirty="0"/>
              <a:t>Introducción</a:t>
            </a:r>
          </a:p>
        </p:txBody>
      </p:sp>
      <p:sp>
        <p:nvSpPr>
          <p:cNvPr id="3" name="Marcador de contenido 2">
            <a:extLst>
              <a:ext uri="{FF2B5EF4-FFF2-40B4-BE49-F238E27FC236}">
                <a16:creationId xmlns:a16="http://schemas.microsoft.com/office/drawing/2014/main" id="{64E225EC-D299-D847-83AE-3FA87030C54E}"/>
              </a:ext>
            </a:extLst>
          </p:cNvPr>
          <p:cNvSpPr>
            <a:spLocks noGrp="1"/>
          </p:cNvSpPr>
          <p:nvPr>
            <p:ph idx="1"/>
          </p:nvPr>
        </p:nvSpPr>
        <p:spPr>
          <a:xfrm>
            <a:off x="1143001" y="2252134"/>
            <a:ext cx="9905999" cy="3454399"/>
          </a:xfrm>
        </p:spPr>
        <p:txBody>
          <a:bodyPr anchor="ctr">
            <a:normAutofit/>
          </a:bodyPr>
          <a:lstStyle/>
          <a:p>
            <a:pPr marL="0" indent="0">
              <a:buNone/>
            </a:pPr>
            <a:r>
              <a:rPr lang="es-CO" sz="2000" dirty="0"/>
              <a:t>Se ha realizado un programa en Python que permite la administración del nuevo edificio de parqueaderos de la Universidad Javeriana Cali y facilita el cobro a los diferentes tipos de usuarios, y la ubicación y vigilancia de los vehículos que diariamente hacen uso de este espacio. </a:t>
            </a:r>
          </a:p>
          <a:p>
            <a:pPr marL="0" indent="0">
              <a:buNone/>
            </a:pPr>
            <a:endParaRPr lang="es-CO" sz="2000" dirty="0"/>
          </a:p>
          <a:p>
            <a:pPr marL="0" indent="0">
              <a:buNone/>
            </a:pPr>
            <a:endParaRPr lang="es-CO" sz="2000" dirty="0"/>
          </a:p>
        </p:txBody>
      </p:sp>
    </p:spTree>
    <p:extLst>
      <p:ext uri="{BB962C8B-B14F-4D97-AF65-F5344CB8AC3E}">
        <p14:creationId xmlns:p14="http://schemas.microsoft.com/office/powerpoint/2010/main" val="3291477098"/>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61E332-A6BF-D248-91BE-1D51768A9AB0}"/>
              </a:ext>
            </a:extLst>
          </p:cNvPr>
          <p:cNvSpPr>
            <a:spLocks noGrp="1"/>
          </p:cNvSpPr>
          <p:nvPr>
            <p:ph type="title"/>
          </p:nvPr>
        </p:nvSpPr>
        <p:spPr/>
        <p:txBody>
          <a:bodyPr/>
          <a:lstStyle/>
          <a:p>
            <a:r>
              <a:rPr lang="es-CO" dirty="0"/>
              <a:t>Datos a tener en cuenta</a:t>
            </a:r>
          </a:p>
        </p:txBody>
      </p:sp>
      <p:sp>
        <p:nvSpPr>
          <p:cNvPr id="3" name="Marcador de contenido 2">
            <a:extLst>
              <a:ext uri="{FF2B5EF4-FFF2-40B4-BE49-F238E27FC236}">
                <a16:creationId xmlns:a16="http://schemas.microsoft.com/office/drawing/2014/main" id="{6807DFE8-6007-AF49-A5EE-596563F2D3A9}"/>
              </a:ext>
            </a:extLst>
          </p:cNvPr>
          <p:cNvSpPr>
            <a:spLocks noGrp="1"/>
          </p:cNvSpPr>
          <p:nvPr>
            <p:ph idx="1"/>
          </p:nvPr>
        </p:nvSpPr>
        <p:spPr/>
        <p:txBody>
          <a:bodyPr>
            <a:normAutofit fontScale="92500" lnSpcReduction="10000"/>
          </a:bodyPr>
          <a:lstStyle/>
          <a:p>
            <a:pPr>
              <a:lnSpc>
                <a:spcPct val="100000"/>
              </a:lnSpc>
            </a:pPr>
            <a:r>
              <a:rPr lang="es-CO" dirty="0"/>
              <a:t>El nuevo edificio de parqueaderos tiene en total 550 estacionamientos disponibles distribuidos de manera uniforme a lo largo de 6 pisos (5 pisos de 100 estacionamientos c/p y un 6to piso de 50 estacionamientos)</a:t>
            </a:r>
          </a:p>
          <a:p>
            <a:pPr algn="just">
              <a:lnSpc>
                <a:spcPct val="100000"/>
              </a:lnSpc>
            </a:pPr>
            <a:r>
              <a:rPr lang="es-CO" dirty="0"/>
              <a:t>Existen tipos de estacionamiento para: auto, auto eléctrico, discapacitado, y moto. (No se puede parquear en una categoría diferente a la de su tipo)</a:t>
            </a:r>
          </a:p>
          <a:p>
            <a:pPr>
              <a:lnSpc>
                <a:spcPct val="100000"/>
              </a:lnSpc>
            </a:pPr>
            <a:r>
              <a:rPr lang="es-CO" dirty="0"/>
              <a:t>Existen tipos de usuarios: estudiante, profesor, personal administrativo</a:t>
            </a:r>
          </a:p>
          <a:p>
            <a:pPr>
              <a:lnSpc>
                <a:spcPct val="100000"/>
              </a:lnSpc>
            </a:pPr>
            <a:r>
              <a:rPr lang="es-CO" dirty="0"/>
              <a:t>Existe categoría de ”visitante” que tendrá un plan de pago “diario”</a:t>
            </a:r>
          </a:p>
          <a:p>
            <a:pPr>
              <a:lnSpc>
                <a:spcPct val="100000"/>
              </a:lnSpc>
            </a:pPr>
            <a:r>
              <a:rPr lang="es-CO" dirty="0"/>
              <a:t>Se debe poder : registrar vehículos, ingresar vehículos, retirar vehículos ingresados, y generar estadísticas actualizables del parqueadero.</a:t>
            </a:r>
          </a:p>
          <a:p>
            <a:pPr>
              <a:lnSpc>
                <a:spcPct val="100000"/>
              </a:lnSpc>
            </a:pPr>
            <a:endParaRPr lang="es-CO" dirty="0"/>
          </a:p>
          <a:p>
            <a:pPr marL="0" indent="0">
              <a:lnSpc>
                <a:spcPct val="100000"/>
              </a:lnSpc>
              <a:buNone/>
            </a:pPr>
            <a:endParaRPr lang="es-CO" dirty="0"/>
          </a:p>
          <a:p>
            <a:pPr>
              <a:lnSpc>
                <a:spcPct val="100000"/>
              </a:lnSpc>
            </a:pPr>
            <a:endParaRPr lang="es-CO" dirty="0"/>
          </a:p>
          <a:p>
            <a:endParaRPr lang="es-CO" dirty="0"/>
          </a:p>
        </p:txBody>
      </p:sp>
    </p:spTree>
    <p:extLst>
      <p:ext uri="{BB962C8B-B14F-4D97-AF65-F5344CB8AC3E}">
        <p14:creationId xmlns:p14="http://schemas.microsoft.com/office/powerpoint/2010/main" val="1084349633"/>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6" name="Rectangle 75">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ítulo 1">
            <a:extLst>
              <a:ext uri="{FF2B5EF4-FFF2-40B4-BE49-F238E27FC236}">
                <a16:creationId xmlns:a16="http://schemas.microsoft.com/office/drawing/2014/main" id="{1773FBF8-0F26-CF47-B415-7E3E604125FA}"/>
              </a:ext>
            </a:extLst>
          </p:cNvPr>
          <p:cNvSpPr>
            <a:spLocks noGrp="1"/>
          </p:cNvSpPr>
          <p:nvPr>
            <p:ph type="title"/>
          </p:nvPr>
        </p:nvSpPr>
        <p:spPr>
          <a:xfrm>
            <a:off x="6319879" y="-300739"/>
            <a:ext cx="4598985" cy="1478570"/>
          </a:xfrm>
        </p:spPr>
        <p:txBody>
          <a:bodyPr>
            <a:normAutofit/>
          </a:bodyPr>
          <a:lstStyle/>
          <a:p>
            <a:r>
              <a:rPr lang="es-CO" dirty="0"/>
              <a:t>Especificaciones</a:t>
            </a:r>
          </a:p>
        </p:txBody>
      </p:sp>
      <p:pic>
        <p:nvPicPr>
          <p:cNvPr id="3078" name="Picture 6" descr="Know Your Electoral Details - Icono De Check List Clipart - Full Size  Clipart (#3289424) - PinClipart">
            <a:extLst>
              <a:ext uri="{FF2B5EF4-FFF2-40B4-BE49-F238E27FC236}">
                <a16:creationId xmlns:a16="http://schemas.microsoft.com/office/drawing/2014/main" id="{091E8010-B54F-3C44-8BCD-E0BD13EAE4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95" r="6934"/>
          <a:stretch/>
        </p:blipFill>
        <p:spPr bwMode="auto">
          <a:xfrm>
            <a:off x="1154072" y="829467"/>
            <a:ext cx="4625640" cy="5199064"/>
          </a:xfrm>
          <a:prstGeom prst="rect">
            <a:avLst/>
          </a:prstGeom>
          <a:noFill/>
          <a:extLst>
            <a:ext uri="{909E8E84-426E-40DD-AFC4-6F175D3DCCD1}">
              <a14:hiddenFill xmlns:a14="http://schemas.microsoft.com/office/drawing/2010/main">
                <a:solidFill>
                  <a:srgbClr val="FFFFFF"/>
                </a:solidFill>
              </a14:hiddenFill>
            </a:ext>
          </a:extLst>
        </p:spPr>
      </p:pic>
      <p:grpSp>
        <p:nvGrpSpPr>
          <p:cNvPr id="79" name="Group 78">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80" name="Rectangle 79">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81"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2"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3" name="Rectangle 82">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84"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5"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6"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7"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8"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9"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0"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1"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2"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3"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4"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5"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6"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7"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8"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0"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1"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2"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 name="Rectangle 107">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09"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6"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7"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8"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9"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0" name="Rectangle 119">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21"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2"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3"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4"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5"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6"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7"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8"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9"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0"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1"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2"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3"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Marcador de contenido 2">
            <a:extLst>
              <a:ext uri="{FF2B5EF4-FFF2-40B4-BE49-F238E27FC236}">
                <a16:creationId xmlns:a16="http://schemas.microsoft.com/office/drawing/2014/main" id="{5773DF44-305C-8445-B4EC-E63A3CEC57EB}"/>
              </a:ext>
            </a:extLst>
          </p:cNvPr>
          <p:cNvSpPr>
            <a:spLocks noGrp="1"/>
          </p:cNvSpPr>
          <p:nvPr>
            <p:ph idx="1"/>
          </p:nvPr>
        </p:nvSpPr>
        <p:spPr>
          <a:xfrm>
            <a:off x="6127375" y="877091"/>
            <a:ext cx="5826500" cy="5766597"/>
          </a:xfrm>
        </p:spPr>
        <p:txBody>
          <a:bodyPr>
            <a:normAutofit fontScale="25000" lnSpcReduction="20000"/>
          </a:bodyPr>
          <a:lstStyle/>
          <a:p>
            <a:pPr algn="just">
              <a:lnSpc>
                <a:spcPct val="110000"/>
              </a:lnSpc>
            </a:pPr>
            <a:r>
              <a:rPr lang="es-CO" sz="6800" dirty="0"/>
              <a:t>El programa debe tener un menú para que el usuario pueda seleccionar que opción desea ejecutar. </a:t>
            </a:r>
          </a:p>
          <a:p>
            <a:pPr algn="just">
              <a:lnSpc>
                <a:spcPct val="110000"/>
              </a:lnSpc>
            </a:pPr>
            <a:r>
              <a:rPr lang="es-CO" sz="6800" dirty="0"/>
              <a:t>Cada uno de los estacionamientos debe tener definido un tipo de estacionamiento (auto, auto eléctrico, discapacitado, y moto).</a:t>
            </a:r>
          </a:p>
          <a:p>
            <a:pPr algn="just">
              <a:lnSpc>
                <a:spcPct val="110000"/>
              </a:lnSpc>
            </a:pPr>
            <a:r>
              <a:rPr lang="es-CO" sz="6800" dirty="0"/>
              <a:t>Cada piso debe mostrar una matriz de 10 x 10 y para el último piso una matriz de 10 x 5.</a:t>
            </a:r>
          </a:p>
          <a:p>
            <a:pPr algn="just">
              <a:lnSpc>
                <a:spcPct val="110000"/>
              </a:lnSpc>
            </a:pPr>
            <a:r>
              <a:rPr lang="es-CO" sz="6800" dirty="0"/>
              <a:t>Para realizar el registro se debe solicitar información específica sobre el usuario, el vehículo y plan de pago.</a:t>
            </a:r>
          </a:p>
          <a:p>
            <a:pPr algn="just">
              <a:lnSpc>
                <a:spcPct val="110000"/>
              </a:lnSpc>
            </a:pPr>
            <a:r>
              <a:rPr lang="es-CO" sz="6800" dirty="0"/>
              <a:t>Cuando un usuario desea ingresar un vehículo al parqueadero se le debe pedir la placa del vehículo (si no está registrada, el usuario es categorizado como visitante y su plan de pago será “diario”</a:t>
            </a:r>
          </a:p>
          <a:p>
            <a:r>
              <a:rPr lang="es-CO" sz="6800" dirty="0"/>
              <a:t>Se debe verificar que existan estacionamientos disponibles, acorde al tipo de vehículo que desea ingresar.</a:t>
            </a:r>
          </a:p>
          <a:p>
            <a:r>
              <a:rPr lang="es-CO" sz="6800" dirty="0"/>
              <a:t>Se debe mostrar al usuario el total de posiciones disponibles en cada uno de los pisos, de acuerdo con el tipo de vehículo que va a ingresar. (las posiciones no disponibles se muestran con una X y disponibles con un 0) </a:t>
            </a:r>
          </a:p>
          <a:p>
            <a:endParaRPr lang="es-CO" sz="6800" dirty="0"/>
          </a:p>
          <a:p>
            <a:br>
              <a:rPr lang="es-CO" sz="6800" dirty="0"/>
            </a:br>
            <a:endParaRPr lang="es-CO" sz="6800" dirty="0"/>
          </a:p>
          <a:p>
            <a:pPr>
              <a:lnSpc>
                <a:spcPct val="110000"/>
              </a:lnSpc>
            </a:pPr>
            <a:endParaRPr lang="es-CO" sz="1800" dirty="0"/>
          </a:p>
        </p:txBody>
      </p:sp>
    </p:spTree>
    <p:extLst>
      <p:ext uri="{BB962C8B-B14F-4D97-AF65-F5344CB8AC3E}">
        <p14:creationId xmlns:p14="http://schemas.microsoft.com/office/powerpoint/2010/main" val="1625132701"/>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6" name="Rectangle 75">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ítulo 1">
            <a:extLst>
              <a:ext uri="{FF2B5EF4-FFF2-40B4-BE49-F238E27FC236}">
                <a16:creationId xmlns:a16="http://schemas.microsoft.com/office/drawing/2014/main" id="{1773FBF8-0F26-CF47-B415-7E3E604125FA}"/>
              </a:ext>
            </a:extLst>
          </p:cNvPr>
          <p:cNvSpPr>
            <a:spLocks noGrp="1"/>
          </p:cNvSpPr>
          <p:nvPr>
            <p:ph type="title"/>
          </p:nvPr>
        </p:nvSpPr>
        <p:spPr>
          <a:xfrm>
            <a:off x="6319879" y="-300739"/>
            <a:ext cx="4598985" cy="1478570"/>
          </a:xfrm>
        </p:spPr>
        <p:txBody>
          <a:bodyPr>
            <a:normAutofit/>
          </a:bodyPr>
          <a:lstStyle/>
          <a:p>
            <a:r>
              <a:rPr lang="es-CO" dirty="0"/>
              <a:t>Especificaciones</a:t>
            </a:r>
          </a:p>
        </p:txBody>
      </p:sp>
      <p:pic>
        <p:nvPicPr>
          <p:cNvPr id="3078" name="Picture 6" descr="Know Your Electoral Details - Icono De Check List Clipart - Full Size  Clipart (#3289424) - PinClipart">
            <a:extLst>
              <a:ext uri="{FF2B5EF4-FFF2-40B4-BE49-F238E27FC236}">
                <a16:creationId xmlns:a16="http://schemas.microsoft.com/office/drawing/2014/main" id="{091E8010-B54F-3C44-8BCD-E0BD13EAE4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95" r="6934"/>
          <a:stretch/>
        </p:blipFill>
        <p:spPr bwMode="auto">
          <a:xfrm>
            <a:off x="1154072" y="829467"/>
            <a:ext cx="4625640" cy="5199064"/>
          </a:xfrm>
          <a:prstGeom prst="rect">
            <a:avLst/>
          </a:prstGeom>
          <a:noFill/>
          <a:extLst>
            <a:ext uri="{909E8E84-426E-40DD-AFC4-6F175D3DCCD1}">
              <a14:hiddenFill xmlns:a14="http://schemas.microsoft.com/office/drawing/2010/main">
                <a:solidFill>
                  <a:srgbClr val="FFFFFF"/>
                </a:solidFill>
              </a14:hiddenFill>
            </a:ext>
          </a:extLst>
        </p:spPr>
      </p:pic>
      <p:grpSp>
        <p:nvGrpSpPr>
          <p:cNvPr id="79" name="Group 78">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80" name="Rectangle 79">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81"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2"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 name="Rectangle 82">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84"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5"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6"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7"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8"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2"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3"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4"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5"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6"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7"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8"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9"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0"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1"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2"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3"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6"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 name="Rectangle 107">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09"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0"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1"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2"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3"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4"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5"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6"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7"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8"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9"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0" name="Rectangle 119">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21"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2"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3"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4"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5"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6"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7"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8"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9"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0"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1"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2"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3"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Marcador de contenido 2">
            <a:extLst>
              <a:ext uri="{FF2B5EF4-FFF2-40B4-BE49-F238E27FC236}">
                <a16:creationId xmlns:a16="http://schemas.microsoft.com/office/drawing/2014/main" id="{5773DF44-305C-8445-B4EC-E63A3CEC57EB}"/>
              </a:ext>
            </a:extLst>
          </p:cNvPr>
          <p:cNvSpPr>
            <a:spLocks noGrp="1"/>
          </p:cNvSpPr>
          <p:nvPr>
            <p:ph idx="1"/>
          </p:nvPr>
        </p:nvSpPr>
        <p:spPr>
          <a:xfrm>
            <a:off x="6127375" y="877091"/>
            <a:ext cx="5826500" cy="5766597"/>
          </a:xfrm>
        </p:spPr>
        <p:txBody>
          <a:bodyPr>
            <a:normAutofit fontScale="40000" lnSpcReduction="20000"/>
          </a:bodyPr>
          <a:lstStyle/>
          <a:p>
            <a:pPr marL="0" indent="0">
              <a:buNone/>
            </a:pPr>
            <a:endParaRPr lang="es-CO" sz="3600" dirty="0"/>
          </a:p>
          <a:p>
            <a:r>
              <a:rPr lang="es-CO" sz="4500" dirty="0"/>
              <a:t>Si el estacionamiento seleccionado es válido, a la posición seleccionada se la asignará como ocupada con la información del vehículo correspondiente. </a:t>
            </a:r>
          </a:p>
          <a:p>
            <a:r>
              <a:rPr lang="es-CO" sz="4500" dirty="0"/>
              <a:t>Cuando un propietario va a retirar su vehículo del parqueadero se le debe solicitar la placa del vehículo que se va a retirar y el número de horas que ha permanecido en el parqueadero, con esto se deberá generar el cobro respectivo. </a:t>
            </a:r>
          </a:p>
          <a:p>
            <a:r>
              <a:rPr lang="es-CO" sz="4500" dirty="0"/>
              <a:t>El sistema debe permitir cargar un archivo en formato JSON con la información de los usuarios registrados y otro archivo en formato JSON con la información de los parqueaderos en cada uno de los pisos. </a:t>
            </a:r>
          </a:p>
          <a:p>
            <a:pPr algn="just"/>
            <a:r>
              <a:rPr lang="es-CO" sz="4500" dirty="0"/>
              <a:t>El programa debe poder generar un conjunto de estadísticas que serán usadas por la Oficina de Servicios Generales de la Universidad. Cada uno de los reportes se debe generar en un archivo de texto tipo “</a:t>
            </a:r>
            <a:r>
              <a:rPr lang="es-CO" sz="4500" dirty="0" err="1"/>
              <a:t>txt</a:t>
            </a:r>
            <a:r>
              <a:rPr lang="es-CO" sz="4500" dirty="0"/>
              <a:t>”. </a:t>
            </a:r>
            <a:br>
              <a:rPr lang="es-CO" sz="2000" dirty="0"/>
            </a:br>
            <a:endParaRPr lang="es-CO" sz="2000" dirty="0"/>
          </a:p>
          <a:p>
            <a:pPr>
              <a:lnSpc>
                <a:spcPct val="110000"/>
              </a:lnSpc>
            </a:pPr>
            <a:endParaRPr lang="es-CO" sz="1800" dirty="0"/>
          </a:p>
        </p:txBody>
      </p:sp>
    </p:spTree>
    <p:extLst>
      <p:ext uri="{BB962C8B-B14F-4D97-AF65-F5344CB8AC3E}">
        <p14:creationId xmlns:p14="http://schemas.microsoft.com/office/powerpoint/2010/main" val="28177883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89E476-4096-9C4B-9765-9A8D2DE1D93B}"/>
              </a:ext>
            </a:extLst>
          </p:cNvPr>
          <p:cNvSpPr>
            <a:spLocks noGrp="1"/>
          </p:cNvSpPr>
          <p:nvPr>
            <p:ph type="ctrTitle"/>
          </p:nvPr>
        </p:nvSpPr>
        <p:spPr>
          <a:xfrm>
            <a:off x="1876424" y="1913108"/>
            <a:ext cx="8791575" cy="809518"/>
          </a:xfrm>
        </p:spPr>
        <p:txBody>
          <a:bodyPr/>
          <a:lstStyle/>
          <a:p>
            <a:r>
              <a:rPr lang="es-CO" dirty="0"/>
              <a:t>Presentación del programa </a:t>
            </a:r>
          </a:p>
        </p:txBody>
      </p:sp>
      <p:pic>
        <p:nvPicPr>
          <p:cNvPr id="1036" name="Picture 12" descr="Ducati Panigale V4 R | Pura Adrenalina Racing">
            <a:extLst>
              <a:ext uri="{FF2B5EF4-FFF2-40B4-BE49-F238E27FC236}">
                <a16:creationId xmlns:a16="http://schemas.microsoft.com/office/drawing/2014/main" id="{D3559EE1-396E-9146-8903-98DB67CE62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5204" y="2943297"/>
            <a:ext cx="3851073" cy="2384155"/>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992196E-6181-8B47-9943-50436BF1D3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555" y="2989312"/>
            <a:ext cx="7533058" cy="424158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Enfoque Científico de Planeación | Pontificia Universidad Javeriana, Cali">
            <a:extLst>
              <a:ext uri="{FF2B5EF4-FFF2-40B4-BE49-F238E27FC236}">
                <a16:creationId xmlns:a16="http://schemas.microsoft.com/office/drawing/2014/main" id="{8CD71F21-7A3B-5C42-8A2F-34F72112699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9049969" y="5686352"/>
            <a:ext cx="2671763" cy="901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350169"/>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8A3051-9D9C-CF4E-88AC-48A0AD5FFC8F}"/>
              </a:ext>
            </a:extLst>
          </p:cNvPr>
          <p:cNvSpPr>
            <a:spLocks noGrp="1"/>
          </p:cNvSpPr>
          <p:nvPr>
            <p:ph type="title"/>
          </p:nvPr>
        </p:nvSpPr>
        <p:spPr/>
        <p:txBody>
          <a:bodyPr/>
          <a:lstStyle/>
          <a:p>
            <a:pPr algn="ctr"/>
            <a:r>
              <a:rPr lang="es-CO" dirty="0"/>
              <a:t>menú</a:t>
            </a:r>
          </a:p>
        </p:txBody>
      </p:sp>
      <p:sp>
        <p:nvSpPr>
          <p:cNvPr id="3" name="Marcador de contenido 2">
            <a:extLst>
              <a:ext uri="{FF2B5EF4-FFF2-40B4-BE49-F238E27FC236}">
                <a16:creationId xmlns:a16="http://schemas.microsoft.com/office/drawing/2014/main" id="{E1B1F2E7-68F7-5A4E-AE81-A204BDC935CB}"/>
              </a:ext>
            </a:extLst>
          </p:cNvPr>
          <p:cNvSpPr>
            <a:spLocks noGrp="1"/>
          </p:cNvSpPr>
          <p:nvPr>
            <p:ph idx="1"/>
          </p:nvPr>
        </p:nvSpPr>
        <p:spPr/>
        <p:txBody>
          <a:bodyPr/>
          <a:lstStyle/>
          <a:p>
            <a:pPr marL="0" indent="0">
              <a:buNone/>
            </a:pPr>
            <a:r>
              <a:rPr lang="es-CO" dirty="0"/>
              <a:t>El programa tiene un menú para que el usuario pueda seleccionar que opción desea ejecutar:</a:t>
            </a:r>
          </a:p>
          <a:p>
            <a:endParaRPr lang="es-CO" dirty="0"/>
          </a:p>
        </p:txBody>
      </p:sp>
      <p:pic>
        <p:nvPicPr>
          <p:cNvPr id="9" name="Imagen 8">
            <a:extLst>
              <a:ext uri="{FF2B5EF4-FFF2-40B4-BE49-F238E27FC236}">
                <a16:creationId xmlns:a16="http://schemas.microsoft.com/office/drawing/2014/main" id="{C16CD2D5-282D-E943-8E6F-47B7EE23807A}"/>
              </a:ext>
            </a:extLst>
          </p:cNvPr>
          <p:cNvPicPr>
            <a:picLocks noChangeAspect="1"/>
          </p:cNvPicPr>
          <p:nvPr/>
        </p:nvPicPr>
        <p:blipFill>
          <a:blip r:embed="rId2"/>
          <a:stretch>
            <a:fillRect/>
          </a:stretch>
        </p:blipFill>
        <p:spPr>
          <a:xfrm>
            <a:off x="66675" y="3419387"/>
            <a:ext cx="12058650" cy="1504823"/>
          </a:xfrm>
          <a:prstGeom prst="rect">
            <a:avLst/>
          </a:prstGeom>
        </p:spPr>
      </p:pic>
    </p:spTree>
    <p:extLst>
      <p:ext uri="{BB962C8B-B14F-4D97-AF65-F5344CB8AC3E}">
        <p14:creationId xmlns:p14="http://schemas.microsoft.com/office/powerpoint/2010/main" val="868105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8A3051-9D9C-CF4E-88AC-48A0AD5FFC8F}"/>
              </a:ext>
            </a:extLst>
          </p:cNvPr>
          <p:cNvSpPr>
            <a:spLocks noGrp="1"/>
          </p:cNvSpPr>
          <p:nvPr>
            <p:ph type="title"/>
          </p:nvPr>
        </p:nvSpPr>
        <p:spPr/>
        <p:txBody>
          <a:bodyPr/>
          <a:lstStyle/>
          <a:p>
            <a:pPr algn="ctr"/>
            <a:r>
              <a:rPr lang="es-CO" dirty="0"/>
              <a:t>1. Registro vehículo</a:t>
            </a:r>
          </a:p>
        </p:txBody>
      </p:sp>
      <p:sp>
        <p:nvSpPr>
          <p:cNvPr id="3" name="Marcador de contenido 2">
            <a:extLst>
              <a:ext uri="{FF2B5EF4-FFF2-40B4-BE49-F238E27FC236}">
                <a16:creationId xmlns:a16="http://schemas.microsoft.com/office/drawing/2014/main" id="{E1B1F2E7-68F7-5A4E-AE81-A204BDC935CB}"/>
              </a:ext>
            </a:extLst>
          </p:cNvPr>
          <p:cNvSpPr>
            <a:spLocks noGrp="1"/>
          </p:cNvSpPr>
          <p:nvPr>
            <p:ph idx="1"/>
          </p:nvPr>
        </p:nvSpPr>
        <p:spPr>
          <a:xfrm>
            <a:off x="1141412" y="1892299"/>
            <a:ext cx="9905999" cy="3541714"/>
          </a:xfrm>
        </p:spPr>
        <p:txBody>
          <a:bodyPr/>
          <a:lstStyle/>
          <a:p>
            <a:pPr marL="0" indent="0">
              <a:buNone/>
            </a:pPr>
            <a:r>
              <a:rPr lang="es-CO" dirty="0"/>
              <a:t>El sistema debe permitir el registro de los vehículos para los usuarios estudiantes, profesores o personal administrativo. Para realizar dicho registro se solicita la siguiente información:</a:t>
            </a:r>
          </a:p>
          <a:p>
            <a:endParaRPr lang="es-CO" dirty="0"/>
          </a:p>
        </p:txBody>
      </p:sp>
      <p:pic>
        <p:nvPicPr>
          <p:cNvPr id="6" name="Imagen 5">
            <a:extLst>
              <a:ext uri="{FF2B5EF4-FFF2-40B4-BE49-F238E27FC236}">
                <a16:creationId xmlns:a16="http://schemas.microsoft.com/office/drawing/2014/main" id="{7DFC692E-C938-074E-921F-089E819AC1CA}"/>
              </a:ext>
            </a:extLst>
          </p:cNvPr>
          <p:cNvPicPr>
            <a:picLocks noChangeAspect="1"/>
          </p:cNvPicPr>
          <p:nvPr/>
        </p:nvPicPr>
        <p:blipFill>
          <a:blip r:embed="rId2"/>
          <a:stretch>
            <a:fillRect/>
          </a:stretch>
        </p:blipFill>
        <p:spPr>
          <a:xfrm>
            <a:off x="1484311" y="3509963"/>
            <a:ext cx="9220200" cy="2501900"/>
          </a:xfrm>
          <a:prstGeom prst="rect">
            <a:avLst/>
          </a:prstGeom>
        </p:spPr>
      </p:pic>
    </p:spTree>
    <p:extLst>
      <p:ext uri="{BB962C8B-B14F-4D97-AF65-F5344CB8AC3E}">
        <p14:creationId xmlns:p14="http://schemas.microsoft.com/office/powerpoint/2010/main" val="1358557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8A3051-9D9C-CF4E-88AC-48A0AD5FFC8F}"/>
              </a:ext>
            </a:extLst>
          </p:cNvPr>
          <p:cNvSpPr>
            <a:spLocks noGrp="1"/>
          </p:cNvSpPr>
          <p:nvPr>
            <p:ph type="title"/>
          </p:nvPr>
        </p:nvSpPr>
        <p:spPr>
          <a:xfrm>
            <a:off x="1141413" y="90068"/>
            <a:ext cx="9905998" cy="1478570"/>
          </a:xfrm>
        </p:spPr>
        <p:txBody>
          <a:bodyPr/>
          <a:lstStyle/>
          <a:p>
            <a:pPr algn="ctr"/>
            <a:r>
              <a:rPr lang="es-CO" dirty="0"/>
              <a:t>2. ingresar vehículo</a:t>
            </a:r>
          </a:p>
        </p:txBody>
      </p:sp>
      <p:sp>
        <p:nvSpPr>
          <p:cNvPr id="3" name="Marcador de contenido 2">
            <a:extLst>
              <a:ext uri="{FF2B5EF4-FFF2-40B4-BE49-F238E27FC236}">
                <a16:creationId xmlns:a16="http://schemas.microsoft.com/office/drawing/2014/main" id="{E1B1F2E7-68F7-5A4E-AE81-A204BDC935CB}"/>
              </a:ext>
            </a:extLst>
          </p:cNvPr>
          <p:cNvSpPr>
            <a:spLocks noGrp="1"/>
          </p:cNvSpPr>
          <p:nvPr>
            <p:ph idx="1"/>
          </p:nvPr>
        </p:nvSpPr>
        <p:spPr>
          <a:xfrm>
            <a:off x="1141413" y="1200943"/>
            <a:ext cx="9905999" cy="3541714"/>
          </a:xfrm>
        </p:spPr>
        <p:txBody>
          <a:bodyPr/>
          <a:lstStyle/>
          <a:p>
            <a:pPr marL="0" indent="0">
              <a:buNone/>
            </a:pPr>
            <a:r>
              <a:rPr lang="es-CO" dirty="0"/>
              <a:t>Cuando un usuario desea ingresar un vehículo al parqueadero, se le debe pedir la placa:</a:t>
            </a:r>
          </a:p>
        </p:txBody>
      </p:sp>
      <p:pic>
        <p:nvPicPr>
          <p:cNvPr id="5" name="Imagen 4">
            <a:extLst>
              <a:ext uri="{FF2B5EF4-FFF2-40B4-BE49-F238E27FC236}">
                <a16:creationId xmlns:a16="http://schemas.microsoft.com/office/drawing/2014/main" id="{72C51954-E9E2-3B4F-9A73-DB5C79C85AEA}"/>
              </a:ext>
            </a:extLst>
          </p:cNvPr>
          <p:cNvPicPr>
            <a:picLocks noChangeAspect="1"/>
          </p:cNvPicPr>
          <p:nvPr/>
        </p:nvPicPr>
        <p:blipFill>
          <a:blip r:embed="rId2"/>
          <a:stretch>
            <a:fillRect/>
          </a:stretch>
        </p:blipFill>
        <p:spPr>
          <a:xfrm>
            <a:off x="4382697" y="1785938"/>
            <a:ext cx="3426606" cy="4879388"/>
          </a:xfrm>
          <a:prstGeom prst="rect">
            <a:avLst/>
          </a:prstGeom>
        </p:spPr>
      </p:pic>
      <p:sp>
        <p:nvSpPr>
          <p:cNvPr id="7" name="CuadroTexto 6">
            <a:extLst>
              <a:ext uri="{FF2B5EF4-FFF2-40B4-BE49-F238E27FC236}">
                <a16:creationId xmlns:a16="http://schemas.microsoft.com/office/drawing/2014/main" id="{E62E1C90-D49E-1040-B770-5115257CF0B0}"/>
              </a:ext>
            </a:extLst>
          </p:cNvPr>
          <p:cNvSpPr txBox="1"/>
          <p:nvPr/>
        </p:nvSpPr>
        <p:spPr>
          <a:xfrm>
            <a:off x="8737691" y="5570403"/>
            <a:ext cx="2939959" cy="369332"/>
          </a:xfrm>
          <a:prstGeom prst="rect">
            <a:avLst/>
          </a:prstGeom>
          <a:noFill/>
        </p:spPr>
        <p:txBody>
          <a:bodyPr wrap="square" rtlCol="0">
            <a:spAutoFit/>
          </a:bodyPr>
          <a:lstStyle/>
          <a:p>
            <a:pPr marL="285750" indent="-285750">
              <a:buFont typeface="Arial" panose="020B0604020202020204" pitchFamily="34" charset="0"/>
              <a:buChar char="•"/>
            </a:pPr>
            <a:r>
              <a:rPr lang="es-CO" dirty="0"/>
              <a:t>Usuario registrado</a:t>
            </a:r>
          </a:p>
        </p:txBody>
      </p:sp>
    </p:spTree>
    <p:extLst>
      <p:ext uri="{BB962C8B-B14F-4D97-AF65-F5344CB8AC3E}">
        <p14:creationId xmlns:p14="http://schemas.microsoft.com/office/powerpoint/2010/main" val="26819689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Circuito</Template>
  <TotalTime>1421</TotalTime>
  <Words>831</Words>
  <Application>Microsoft Macintosh PowerPoint</Application>
  <PresentationFormat>Panorámica</PresentationFormat>
  <Paragraphs>51</Paragraphs>
  <Slides>14</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14</vt:i4>
      </vt:variant>
    </vt:vector>
  </HeadingPairs>
  <TitlesOfParts>
    <vt:vector size="17" baseType="lpstr">
      <vt:lpstr>Arial</vt:lpstr>
      <vt:lpstr>Tw Cen MT</vt:lpstr>
      <vt:lpstr>Circuito</vt:lpstr>
      <vt:lpstr>Sistema de administración de parqueaderos</vt:lpstr>
      <vt:lpstr>Introducción</vt:lpstr>
      <vt:lpstr>Datos a tener en cuenta</vt:lpstr>
      <vt:lpstr>Especificaciones</vt:lpstr>
      <vt:lpstr>Especificaciones</vt:lpstr>
      <vt:lpstr>Presentación del programa </vt:lpstr>
      <vt:lpstr>menú</vt:lpstr>
      <vt:lpstr>1. Registro vehículo</vt:lpstr>
      <vt:lpstr>2. ingresar vehículo</vt:lpstr>
      <vt:lpstr>2. ingresar vehículo</vt:lpstr>
      <vt:lpstr>2. ingresar vehículo</vt:lpstr>
      <vt:lpstr>Tarifas de plan de pago diario</vt:lpstr>
      <vt:lpstr>3. Retirar vehículo</vt:lpstr>
      <vt:lpstr>4. Generar reportes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MARTINEZ DE LA PORTILLA</dc:creator>
  <cp:lastModifiedBy>JUAN MARTINEZ DE LA PORTILLA</cp:lastModifiedBy>
  <cp:revision>20</cp:revision>
  <dcterms:created xsi:type="dcterms:W3CDTF">2021-06-08T04:55:01Z</dcterms:created>
  <dcterms:modified xsi:type="dcterms:W3CDTF">2021-06-09T04:36:51Z</dcterms:modified>
</cp:coreProperties>
</file>